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633" r:id="rId4"/>
    <p:sldId id="500" r:id="rId5"/>
    <p:sldId id="608" r:id="rId6"/>
    <p:sldId id="613" r:id="rId7"/>
    <p:sldId id="612" r:id="rId8"/>
    <p:sldId id="605" r:id="rId9"/>
    <p:sldId id="614" r:id="rId10"/>
    <p:sldId id="615" r:id="rId11"/>
    <p:sldId id="616" r:id="rId12"/>
    <p:sldId id="618" r:id="rId13"/>
    <p:sldId id="617" r:id="rId14"/>
    <p:sldId id="609" r:id="rId15"/>
    <p:sldId id="610" r:id="rId16"/>
    <p:sldId id="619" r:id="rId17"/>
    <p:sldId id="620" r:id="rId18"/>
    <p:sldId id="635" r:id="rId19"/>
    <p:sldId id="636" r:id="rId20"/>
    <p:sldId id="621" r:id="rId21"/>
    <p:sldId id="622" r:id="rId22"/>
    <p:sldId id="627" r:id="rId23"/>
    <p:sldId id="628" r:id="rId24"/>
    <p:sldId id="623" r:id="rId25"/>
    <p:sldId id="624" r:id="rId26"/>
    <p:sldId id="637" r:id="rId27"/>
    <p:sldId id="611" r:id="rId28"/>
    <p:sldId id="630" r:id="rId29"/>
    <p:sldId id="632" r:id="rId30"/>
    <p:sldId id="634" r:id="rId31"/>
    <p:sldId id="352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633"/>
            <p14:sldId id="500"/>
          </p14:sldIdLst>
        </p14:section>
        <p14:section name="MVC" id="{F4BC86D2-16EB-4E41-9B2E-3066BCF27B3B}">
          <p14:sldIdLst>
            <p14:sldId id="608"/>
            <p14:sldId id="613"/>
          </p14:sldIdLst>
        </p14:section>
        <p14:section name="The MVC Pattern" id="{96214C26-055D-4888-B723-736925B19E9E}">
          <p14:sldIdLst>
            <p14:sldId id="612"/>
            <p14:sldId id="605"/>
            <p14:sldId id="614"/>
            <p14:sldId id="615"/>
            <p14:sldId id="616"/>
            <p14:sldId id="618"/>
            <p14:sldId id="617"/>
            <p14:sldId id="609"/>
            <p14:sldId id="610"/>
          </p14:sldIdLst>
        </p14:section>
        <p14:section name="Symfony" id="{593C0D35-5FBF-4E67-BA30-64762E5C74F4}">
          <p14:sldIdLst>
            <p14:sldId id="619"/>
            <p14:sldId id="620"/>
            <p14:sldId id="635"/>
            <p14:sldId id="636"/>
            <p14:sldId id="621"/>
            <p14:sldId id="622"/>
            <p14:sldId id="627"/>
            <p14:sldId id="628"/>
            <p14:sldId id="623"/>
            <p14:sldId id="624"/>
            <p14:sldId id="637"/>
            <p14:sldId id="611"/>
            <p14:sldId id="630"/>
          </p14:sldIdLst>
        </p14:section>
        <p14:section name="Conclusion" id="{CAD93B16-9430-4CD6-BD17-69844E1E5D8E}">
          <p14:sldIdLst>
            <p14:sldId id="632"/>
            <p14:sldId id="634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6B854E"/>
    <a:srgbClr val="FBEEDC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595" autoAdjust="0"/>
  </p:normalViewPr>
  <p:slideViewPr>
    <p:cSldViewPr>
      <p:cViewPr varScale="1">
        <p:scale>
          <a:sx n="83" d="100"/>
          <a:sy n="83" d="100"/>
        </p:scale>
        <p:origin x="39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22-Nov-17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22-Nov-17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0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9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4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22-Nov-17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trine-project.org/" TargetMode="External"/><Relationship Id="rId2" Type="http://schemas.openxmlformats.org/officeDocument/2006/relationships/hyperlink" Target="https://symfon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hyperlink" Target="https://symfony.com/install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Composer-Setup.exe" TargetMode="External"/><Relationship Id="rId2" Type="http://schemas.openxmlformats.org/officeDocument/2006/relationships/hyperlink" Target="https://getcompos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ckagist.org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533400"/>
            <a:ext cx="7383463" cy="1026444"/>
          </a:xfrm>
        </p:spPr>
        <p:txBody>
          <a:bodyPr>
            <a:normAutofit/>
          </a:bodyPr>
          <a:lstStyle/>
          <a:p>
            <a:r>
              <a:rPr lang="en-US" dirty="0"/>
              <a:t>PHP: MVC and Symfony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495800"/>
            <a:ext cx="3187700" cy="525462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65700"/>
            <a:ext cx="3187700" cy="444500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/>
              <a:t>Software 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04584">
            <a:off x="5145594" y="3672946"/>
            <a:ext cx="162711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/>
              <a:t>MVC</a:t>
            </a:r>
          </a:p>
          <a:p>
            <a:r>
              <a:rPr lang="en-US" dirty="0"/>
              <a:t>&amp; Symfony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32F01-6AED-498E-80B4-997C48191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8812" y="3485297"/>
            <a:ext cx="4499238" cy="2627604"/>
          </a:xfrm>
          <a:prstGeom prst="roundRect">
            <a:avLst>
              <a:gd name="adj" fmla="val 1200"/>
            </a:avLst>
          </a:prstGeom>
        </p:spPr>
      </p:pic>
      <p:sp>
        <p:nvSpPr>
          <p:cNvPr id="22" name="Subtitle 17">
            <a:extLst>
              <a:ext uri="{FF2B5EF4-FFF2-40B4-BE49-F238E27FC236}">
                <a16:creationId xmlns:a16="http://schemas.microsoft.com/office/drawing/2014/main" id="{190BF05B-80CE-4B0B-90F4-5ED505D1A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0200" y="1666875"/>
            <a:ext cx="7382341" cy="1381960"/>
          </a:xfrm>
        </p:spPr>
        <p:txBody>
          <a:bodyPr/>
          <a:lstStyle/>
          <a:p>
            <a:r>
              <a:rPr lang="en-US" dirty="0"/>
              <a:t>MVC Architecture, Symfony Framework for PHP Web Apps</a:t>
            </a:r>
          </a:p>
        </p:txBody>
      </p:sp>
      <p:pic>
        <p:nvPicPr>
          <p:cNvPr id="23" name="Picture 22" descr="Symfony">
            <a:extLst>
              <a:ext uri="{FF2B5EF4-FFF2-40B4-BE49-F238E27FC236}">
                <a16:creationId xmlns:a16="http://schemas.microsoft.com/office/drawing/2014/main" id="{AA7405FF-F2A1-4776-BAD3-AF64007EA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126" y="4847204"/>
            <a:ext cx="1148598" cy="1370907"/>
          </a:xfrm>
          <a:prstGeom prst="roundRect">
            <a:avLst>
              <a:gd name="adj" fmla="val 2585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core</a:t>
            </a:r>
            <a:r>
              <a:rPr lang="en-US" dirty="0"/>
              <a:t> MVC component –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</a:p>
          <a:p>
            <a:r>
              <a:rPr lang="en-US" dirty="0"/>
              <a:t>Process the requests with the help of views and models</a:t>
            </a:r>
          </a:p>
          <a:p>
            <a:r>
              <a:rPr lang="en-US" dirty="0"/>
              <a:t>A set of classes that handles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Communication</a:t>
            </a:r>
            <a:r>
              <a:rPr lang="en-US" dirty="0"/>
              <a:t> from the user</a:t>
            </a:r>
          </a:p>
          <a:p>
            <a:pPr lvl="1"/>
            <a:r>
              <a:rPr lang="en-US" dirty="0"/>
              <a:t>Overall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Application-specific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 </a:t>
            </a:r>
            <a:r>
              <a:rPr lang="en-US" dirty="0"/>
              <a:t>(business logic)</a:t>
            </a:r>
          </a:p>
          <a:p>
            <a:r>
              <a:rPr lang="en-US" dirty="0"/>
              <a:t>Every controller has one or 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"actions"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(Logic)</a:t>
            </a:r>
          </a:p>
        </p:txBody>
      </p:sp>
      <p:pic>
        <p:nvPicPr>
          <p:cNvPr id="5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819400"/>
            <a:ext cx="2983029" cy="198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67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 (in Web Apps)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266482" y="1272053"/>
            <a:ext cx="27432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/Some/Page/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03812" y="3061094"/>
            <a:ext cx="2599766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Controller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6482" y="1011358"/>
            <a:ext cx="2209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 Request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03812" y="1197779"/>
            <a:ext cx="3599330" cy="1217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Front controller (dispatcher)</a:t>
            </a:r>
          </a:p>
        </p:txBody>
      </p:sp>
      <p:sp>
        <p:nvSpPr>
          <p:cNvPr id="9" name="Down Arrow 8"/>
          <p:cNvSpPr/>
          <p:nvPr/>
        </p:nvSpPr>
        <p:spPr>
          <a:xfrm>
            <a:off x="6323012" y="2491835"/>
            <a:ext cx="360830" cy="49695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47012" y="5158253"/>
            <a:ext cx="236220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Model (data)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04832" y="5158253"/>
            <a:ext cx="242865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View</a:t>
            </a:r>
          </a:p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(render UI)</a:t>
            </a:r>
          </a:p>
        </p:txBody>
      </p:sp>
      <p:sp>
        <p:nvSpPr>
          <p:cNvPr id="12" name="Left Arrow 11"/>
          <p:cNvSpPr/>
          <p:nvPr/>
        </p:nvSpPr>
        <p:spPr>
          <a:xfrm rot="10800000">
            <a:off x="5085882" y="5375475"/>
            <a:ext cx="2617696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Action Button: Home 19">
            <a:hlinkClick r:id="" action="ppaction://noaction" highlightClick="1"/>
          </p:cNvPr>
          <p:cNvSpPr/>
          <p:nvPr/>
        </p:nvSpPr>
        <p:spPr>
          <a:xfrm>
            <a:off x="2266482" y="2348379"/>
            <a:ext cx="914400" cy="725559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66482" y="3034179"/>
            <a:ext cx="9144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User</a:t>
            </a:r>
          </a:p>
        </p:txBody>
      </p:sp>
      <p:sp>
        <p:nvSpPr>
          <p:cNvPr id="25" name="Left Arrow 24"/>
          <p:cNvSpPr/>
          <p:nvPr/>
        </p:nvSpPr>
        <p:spPr>
          <a:xfrm rot="14392517">
            <a:off x="7416777" y="4434080"/>
            <a:ext cx="1017025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Left Arrow 25"/>
          <p:cNvSpPr/>
          <p:nvPr/>
        </p:nvSpPr>
        <p:spPr>
          <a:xfrm rot="17829597">
            <a:off x="4428478" y="4437670"/>
            <a:ext cx="999969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Down Arrow 20"/>
          <p:cNvSpPr/>
          <p:nvPr/>
        </p:nvSpPr>
        <p:spPr>
          <a:xfrm rot="10073138">
            <a:off x="2719861" y="3583581"/>
            <a:ext cx="495852" cy="13439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40287" y="3715475"/>
            <a:ext cx="1598957" cy="103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</a:t>
            </a:r>
            <a:b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Response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31913" y="2493674"/>
            <a:ext cx="2597525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Delegate request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190382" y="4080621"/>
            <a:ext cx="201713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Select view</a:t>
            </a:r>
            <a:b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&amp; pass data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7612" y="5837621"/>
            <a:ext cx="2590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 data from</a:t>
            </a:r>
          </a:p>
          <a:p>
            <a:pPr algn="ctr"/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the model</a:t>
            </a:r>
            <a:endParaRPr lang="en-US" dirty="0">
              <a:ln w="3175">
                <a:noFill/>
                <a:prstDash val="solid"/>
              </a:ln>
              <a:solidFill>
                <a:schemeClr val="lt1"/>
              </a:solidFill>
              <a:effectLst>
                <a:glow rad="101600">
                  <a:schemeClr val="accent6">
                    <a:lumMod val="75000"/>
                    <a:alpha val="60000"/>
                  </a:schemeClr>
                </a:glo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25585" y="3950207"/>
            <a:ext cx="15240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32846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1" grpId="0" animBg="1"/>
      <p:bldP spid="9" grpId="0" animBg="1"/>
      <p:bldP spid="13" grpId="0" animBg="1"/>
      <p:bldP spid="14" grpId="0" animBg="1"/>
      <p:bldP spid="12" grpId="0" animBg="1"/>
      <p:bldP spid="25" grpId="0" animBg="1"/>
      <p:bldP spid="26" grpId="0" animBg="1"/>
      <p:bldP spid="21" grpId="0" animBg="1"/>
      <p:bldP spid="29" grpId="0" animBg="1"/>
      <p:bldP spid="36" grpId="0"/>
      <p:bldP spid="40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request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/>
              <a:t>) is routed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pPr lvl="1"/>
            <a:r>
              <a:rPr lang="en-US" dirty="0"/>
              <a:t>Processes request and creates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</a:p>
          <a:p>
            <a:pPr lvl="1"/>
            <a:r>
              <a:rPr lang="en-US" dirty="0"/>
              <a:t>Selects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to be rendered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is passed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transforms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into UI output format (HTML)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 is rendered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Workflow (in Web Apps)</a:t>
            </a:r>
          </a:p>
        </p:txBody>
      </p:sp>
    </p:spTree>
    <p:extLst>
      <p:ext uri="{BB962C8B-B14F-4D97-AF65-F5344CB8AC3E}">
        <p14:creationId xmlns:p14="http://schemas.microsoft.com/office/powerpoint/2010/main" val="149092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PostController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en-US" b="1" noProof="1">
                <a:latin typeface="Consolas" panose="020B0609020204030204" pitchFamily="49" charset="0"/>
              </a:rPr>
              <a:t>($title, $content)</a:t>
            </a:r>
          </a:p>
          <a:p>
            <a:pPr lvl="2"/>
            <a:r>
              <a:rPr lang="en-US" noProof="1"/>
              <a:t>Adds a forum post to the database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Edit</a:t>
            </a:r>
            <a:r>
              <a:rPr lang="en-US" b="1" noProof="1">
                <a:latin typeface="Consolas" panose="020B0609020204030204" pitchFamily="49" charset="0"/>
              </a:rPr>
              <a:t>($postId)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$postId</a:t>
            </a:r>
            <a:r>
              <a:rPr lang="en-US" noProof="1"/>
              <a:t> and alters the title and content in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  <a:r>
              <a:rPr lang="en-US" b="1" noProof="1">
                <a:latin typeface="Consolas" panose="020B0609020204030204" pitchFamily="49" charset="0"/>
              </a:rPr>
              <a:t>($postId)</a:t>
            </a:r>
          </a:p>
          <a:p>
            <a:pPr lvl="2"/>
            <a:r>
              <a:rPr lang="en-US" noProof="1"/>
              <a:t>Finds post by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$postId</a:t>
            </a:r>
            <a:r>
              <a:rPr lang="en-US" noProof="1"/>
              <a:t> and deletes it from the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en-US" b="1" noProof="1">
                <a:latin typeface="Consolas" panose="020B0609020204030204" pitchFamily="49" charset="0"/>
              </a:rPr>
              <a:t>($postId)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$postId</a:t>
            </a:r>
            <a:r>
              <a:rPr lang="en-US" noProof="1"/>
              <a:t> and displays it to the user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63" t="12475" r="-121" b="11746"/>
          <a:stretch/>
        </p:blipFill>
        <p:spPr>
          <a:xfrm>
            <a:off x="7161232" y="2912246"/>
            <a:ext cx="3405736" cy="486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32" y="1758934"/>
            <a:ext cx="3405736" cy="597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4211658"/>
            <a:ext cx="3405774" cy="547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12" y="5387939"/>
            <a:ext cx="3329555" cy="569051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42212" y="360604"/>
            <a:ext cx="2133600" cy="1087196"/>
          </a:xfrm>
          <a:prstGeom prst="wedgeRoundRectCallout">
            <a:avLst>
              <a:gd name="adj1" fmla="val 51674"/>
              <a:gd name="adj2" fmla="val 9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Route (access URL)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44001" y="1857852"/>
            <a:ext cx="1315616" cy="409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5414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UserController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Register</a:t>
            </a:r>
            <a:r>
              <a:rPr lang="en-US" sz="3600" b="1" noProof="1">
                <a:latin typeface="Consolas" panose="020B0609020204030204" pitchFamily="49" charset="0"/>
              </a:rPr>
              <a:t>($username,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$passwd)</a:t>
            </a:r>
          </a:p>
          <a:p>
            <a:pPr lvl="2"/>
            <a:r>
              <a:rPr lang="en-US" sz="3200" noProof="1"/>
              <a:t>Adds a user to the database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Login</a:t>
            </a:r>
            <a:r>
              <a:rPr lang="en-US" sz="3600" b="1" noProof="1">
                <a:latin typeface="Consolas" panose="020B0609020204030204" pitchFamily="49" charset="0"/>
              </a:rPr>
              <a:t>($username,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$passwd)</a:t>
            </a:r>
          </a:p>
          <a:p>
            <a:pPr lvl="2"/>
            <a:r>
              <a:rPr lang="en-US" sz="3200" noProof="1"/>
              <a:t>Checks if user exists and if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$passwd</a:t>
            </a:r>
            <a:r>
              <a:rPr lang="en-US" sz="3200" noProof="1"/>
              <a:t> matches the password in the database (after encryption)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37" y="3640832"/>
            <a:ext cx="3457575" cy="59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37" y="2066365"/>
            <a:ext cx="3450794" cy="5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876800"/>
            <a:ext cx="8938472" cy="820600"/>
          </a:xfrm>
        </p:spPr>
        <p:txBody>
          <a:bodyPr/>
          <a:lstStyle/>
          <a:p>
            <a:r>
              <a:rPr lang="en-US" dirty="0"/>
              <a:t>Symfony Framework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Web MVC Framework for PHP</a:t>
            </a:r>
          </a:p>
        </p:txBody>
      </p:sp>
      <p:pic>
        <p:nvPicPr>
          <p:cNvPr id="1028" name="Picture 4" descr="Image result for symfony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52" y="762000"/>
            <a:ext cx="3855720" cy="38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7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Symfony</a:t>
            </a:r>
            <a:r>
              <a:rPr lang="en-US" dirty="0"/>
              <a:t> == popular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framework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  <a:p>
            <a:pPr lvl="1"/>
            <a:r>
              <a:rPr lang="en-US" dirty="0"/>
              <a:t>Created by Sensio Labs, open-source, large community</a:t>
            </a:r>
          </a:p>
          <a:p>
            <a:r>
              <a:rPr lang="en-US" dirty="0"/>
              <a:t>Works with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types (MySQL, SQLite, MSSQL, etc..)</a:t>
            </a:r>
          </a:p>
          <a:p>
            <a:r>
              <a:rPr lang="en-US" dirty="0"/>
              <a:t>Entities managed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Doctrine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Defining 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/>
              <a:t>Scaffolding</a:t>
            </a:r>
          </a:p>
          <a:p>
            <a:pPr lvl="2"/>
            <a:r>
              <a:rPr lang="en-US" dirty="0"/>
              <a:t>Code generation tools (less manual typing)</a:t>
            </a:r>
          </a:p>
          <a:p>
            <a:pPr lvl="2"/>
            <a:r>
              <a:rPr lang="en-US" dirty="0"/>
              <a:t>Generates data models + DB tables (using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Doctrine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Symfony?</a:t>
            </a:r>
          </a:p>
        </p:txBody>
      </p:sp>
      <p:pic>
        <p:nvPicPr>
          <p:cNvPr id="6" name="Picture 4" descr="Symfony Framework">
            <a:hlinkClick r:id="rId2"/>
            <a:extLst>
              <a:ext uri="{FF2B5EF4-FFF2-40B4-BE49-F238E27FC236}">
                <a16:creationId xmlns:a16="http://schemas.microsoft.com/office/drawing/2014/main" id="{36E7E714-3807-413E-8F0F-6F31E678C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505200"/>
            <a:ext cx="2409791" cy="24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5B06F-A574-41AA-94D9-B457D4BDC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5558-7D97-480E-81E3-9D7DA5A5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symfony.phar</a:t>
            </a:r>
            <a:r>
              <a:rPr lang="en-US" dirty="0"/>
              <a:t> from </a:t>
            </a:r>
            <a:r>
              <a:rPr lang="en-US" dirty="0">
                <a:hlinkClick r:id="rId2"/>
              </a:rPr>
              <a:t>https://symfony.com/installer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Symfony installer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Symfony project named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</a:t>
            </a:r>
            <a:r>
              <a:rPr lang="en-US" dirty="0"/>
              <a:t>"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Symfony Web server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to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</a:t>
            </a:r>
            <a:r>
              <a:rPr lang="en-US" dirty="0"/>
              <a:t>" Web app at </a:t>
            </a:r>
            <a:r>
              <a:rPr lang="en-US" dirty="0">
                <a:hlinkClick r:id="rId3"/>
              </a:rPr>
              <a:t>http://127.0.0.1:8000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A38C77-4F71-41D1-8805-37083EA2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/>
              <a:t>and Running Symfony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F23B9F6-2594-4A50-93A9-206093912C27}"/>
              </a:ext>
            </a:extLst>
          </p:cNvPr>
          <p:cNvSpPr txBox="1">
            <a:spLocks/>
          </p:cNvSpPr>
          <p:nvPr/>
        </p:nvSpPr>
        <p:spPr>
          <a:xfrm>
            <a:off x="1037505" y="2477656"/>
            <a:ext cx="1011381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 symfony.phar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D1ECF74-3BC2-432F-AF0D-01EFB6D8D8EE}"/>
              </a:ext>
            </a:extLst>
          </p:cNvPr>
          <p:cNvSpPr txBox="1">
            <a:spLocks/>
          </p:cNvSpPr>
          <p:nvPr/>
        </p:nvSpPr>
        <p:spPr>
          <a:xfrm>
            <a:off x="1037505" y="3867728"/>
            <a:ext cx="1011381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 symfony.phar new hello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C803994-0A22-4CEF-8B47-E435FD89C4AA}"/>
              </a:ext>
            </a:extLst>
          </p:cNvPr>
          <p:cNvSpPr txBox="1">
            <a:spLocks/>
          </p:cNvSpPr>
          <p:nvPr/>
        </p:nvSpPr>
        <p:spPr>
          <a:xfrm>
            <a:off x="1037505" y="5258131"/>
            <a:ext cx="1011381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 .\hello\bin\console server:run</a:t>
            </a:r>
          </a:p>
        </p:txBody>
      </p:sp>
    </p:spTree>
    <p:extLst>
      <p:ext uri="{BB962C8B-B14F-4D97-AF65-F5344CB8AC3E}">
        <p14:creationId xmlns:p14="http://schemas.microsoft.com/office/powerpoint/2010/main" val="292194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10F17-D4AC-4F34-8EF9-DDED00409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C38C-8FCF-488D-89AD-D018F21C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Bundles</a:t>
            </a:r>
          </a:p>
          <a:p>
            <a:pPr lvl="1"/>
            <a:r>
              <a:rPr lang="en-US" dirty="0"/>
              <a:t>Bundles are application components (modules),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AppBundle</a:t>
            </a:r>
          </a:p>
          <a:p>
            <a:r>
              <a:rPr lang="en-US" dirty="0"/>
              <a:t>Controllers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src/AppBundle/Controller/</a:t>
            </a:r>
          </a:p>
          <a:p>
            <a:r>
              <a:rPr lang="en-US" dirty="0"/>
              <a:t>Views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app/Resources/views/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src/AppBundle/Entity/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src/AppBundle/Repository/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7B168B-A6A6-4E86-AE45-BD59C954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App Structure</a:t>
            </a:r>
          </a:p>
        </p:txBody>
      </p:sp>
    </p:spTree>
    <p:extLst>
      <p:ext uri="{BB962C8B-B14F-4D97-AF65-F5344CB8AC3E}">
        <p14:creationId xmlns:p14="http://schemas.microsoft.com/office/powerpoint/2010/main" val="95115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dirty="0"/>
              <a:t> == comments used by Symfony to modify the method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in Symfony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58" y="3419476"/>
            <a:ext cx="9167534" cy="2905124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934652" y="2296160"/>
            <a:ext cx="2899455" cy="999928"/>
          </a:xfrm>
          <a:prstGeom prst="wedgeRoundRectCallout">
            <a:avLst>
              <a:gd name="adj1" fmla="val -6676"/>
              <a:gd name="adj2" fmla="val 85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URL that calls the controller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368279" y="2543178"/>
            <a:ext cx="1312320" cy="1028698"/>
          </a:xfrm>
          <a:prstGeom prst="wedgeRoundRectCallout">
            <a:avLst>
              <a:gd name="adj1" fmla="val -82211"/>
              <a:gd name="adj2" fmla="val 602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81727" y="2657476"/>
            <a:ext cx="2055859" cy="1116217"/>
          </a:xfrm>
          <a:prstGeom prst="wedgeRoundRectCallout">
            <a:avLst>
              <a:gd name="adj1" fmla="val 73563"/>
              <a:gd name="adj2" fmla="val 528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80412" y="3474609"/>
            <a:ext cx="2111032" cy="677681"/>
          </a:xfrm>
          <a:prstGeom prst="wedgeRoundRectCallout">
            <a:avLst>
              <a:gd name="adj1" fmla="val -68556"/>
              <a:gd name="adj2" fmla="val 595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Return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28708" y="4696216"/>
            <a:ext cx="9013371" cy="153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03531" y="4562476"/>
            <a:ext cx="1907785" cy="1044538"/>
          </a:xfrm>
          <a:prstGeom prst="wedgeRoundRectCallout">
            <a:avLst>
              <a:gd name="adj1" fmla="val 69081"/>
              <a:gd name="adj2" fmla="val 416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Describes this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351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6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2885"/>
            <a:ext cx="11804822" cy="5570355"/>
          </a:xfrm>
        </p:spPr>
        <p:txBody>
          <a:bodyPr>
            <a:noAutofit/>
          </a:bodyPr>
          <a:lstStyle/>
          <a:p>
            <a:pPr marL="538163" indent="-538163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MVC Concepts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Overview, Purpose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MVC Pattern Explained</a:t>
            </a:r>
          </a:p>
          <a:p>
            <a:pPr marL="538163" indent="-538163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Symfony Framework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What is Symfony?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Install and Run Symfony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Annotations, Entities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Views &amp; Controllers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98EA-0325-4B17-BBBB-22E626D2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648" y="1629244"/>
            <a:ext cx="3394364" cy="4376786"/>
          </a:xfrm>
          <a:prstGeom prst="rect">
            <a:avLst/>
          </a:prstGeom>
        </p:spPr>
      </p:pic>
      <p:pic>
        <p:nvPicPr>
          <p:cNvPr id="6" name="Picture 2" descr="Books">
            <a:extLst>
              <a:ext uri="{FF2B5EF4-FFF2-40B4-BE49-F238E27FC236}">
                <a16:creationId xmlns:a16="http://schemas.microsoft.com/office/drawing/2014/main" id="{7EBD7BD7-DE71-446D-9F87-ADB21EE1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2982" y="762000"/>
            <a:ext cx="2043630" cy="20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ymfony">
            <a:extLst>
              <a:ext uri="{FF2B5EF4-FFF2-40B4-BE49-F238E27FC236}">
                <a16:creationId xmlns:a16="http://schemas.microsoft.com/office/drawing/2014/main" id="{96439C9D-8A8E-4BAB-B47C-33A339A6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058" y="3567630"/>
            <a:ext cx="1966954" cy="2347655"/>
          </a:xfrm>
          <a:prstGeom prst="roundRect">
            <a:avLst>
              <a:gd name="adj" fmla="val 2585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79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 classes) describe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, stored in the 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Doctrine Entities (Models in Symfony)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2400303"/>
            <a:ext cx="8686800" cy="3996284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4799011" y="3680581"/>
            <a:ext cx="1952804" cy="608164"/>
          </a:xfrm>
          <a:prstGeom prst="wedgeRoundRectCallout">
            <a:avLst>
              <a:gd name="adj1" fmla="val -89951"/>
              <a:gd name="adj2" fmla="val -5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Class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799011" y="4386045"/>
            <a:ext cx="2488197" cy="568509"/>
          </a:xfrm>
          <a:prstGeom prst="wedgeRoundRectCallout">
            <a:avLst>
              <a:gd name="adj1" fmla="val -77106"/>
              <a:gd name="adj2" fmla="val -2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Field data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161213" y="5197358"/>
            <a:ext cx="2605200" cy="1006378"/>
          </a:xfrm>
          <a:prstGeom prst="wedgeRoundRectCallout">
            <a:avLst>
              <a:gd name="adj1" fmla="val -116617"/>
              <a:gd name="adj2" fmla="val -36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 in the database table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60412" y="5297336"/>
            <a:ext cx="1905000" cy="567079"/>
          </a:xfrm>
          <a:prstGeom prst="wedgeRoundRectCallout">
            <a:avLst>
              <a:gd name="adj1" fmla="val 45976"/>
              <a:gd name="adj2" fmla="val 101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Field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202820" y="1917296"/>
            <a:ext cx="2084388" cy="1130703"/>
          </a:xfrm>
          <a:prstGeom prst="wedgeRoundRectCallout">
            <a:avLst>
              <a:gd name="adj1" fmla="val -73463"/>
              <a:gd name="adj2" fmla="val 550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Database table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421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Entities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like in C#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functionality</a:t>
            </a:r>
          </a:p>
          <a:p>
            <a:r>
              <a:rPr lang="en-US" dirty="0"/>
              <a:t>Tell the database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names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 to use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2" y="3380251"/>
            <a:ext cx="11231880" cy="28768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Entities: Fields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053611" y="3060477"/>
            <a:ext cx="1745401" cy="639541"/>
          </a:xfrm>
          <a:prstGeom prst="wedgeRoundRectCallout">
            <a:avLst>
              <a:gd name="adj1" fmla="val -42864"/>
              <a:gd name="adj2" fmla="val 974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5087071" y="3526461"/>
            <a:ext cx="2412417" cy="982143"/>
          </a:xfrm>
          <a:prstGeom prst="wedgeRoundRectCallout">
            <a:avLst>
              <a:gd name="adj1" fmla="val -43259"/>
              <a:gd name="adj2" fmla="val 828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column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784372" y="3512709"/>
            <a:ext cx="2272440" cy="995895"/>
          </a:xfrm>
          <a:prstGeom prst="wedgeRoundRectCallout">
            <a:avLst>
              <a:gd name="adj1" fmla="val -44534"/>
              <a:gd name="adj2" fmla="val 790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column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177212" y="5337758"/>
            <a:ext cx="2350350" cy="1044014"/>
          </a:xfrm>
          <a:prstGeom prst="wedgeRoundRectCallout">
            <a:avLst>
              <a:gd name="adj1" fmla="val 67168"/>
              <a:gd name="adj2" fmla="val -58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column max length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221328" y="5479142"/>
            <a:ext cx="2025484" cy="646863"/>
          </a:xfrm>
          <a:prstGeom prst="wedgeRoundRectCallout">
            <a:avLst>
              <a:gd name="adj1" fmla="val -74783"/>
              <a:gd name="adj2" fmla="val 23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Field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91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Getters and setters (like in C#)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2050859"/>
            <a:ext cx="5333998" cy="40516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Entities: Properties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121023" y="1886807"/>
            <a:ext cx="1853174" cy="939750"/>
          </a:xfrm>
          <a:prstGeom prst="wedgeRoundRectCallout">
            <a:avLst>
              <a:gd name="adj1" fmla="val -39886"/>
              <a:gd name="adj2" fmla="val 927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 data type</a:t>
            </a:r>
            <a:endParaRPr lang="bg-BG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72" y="2050859"/>
            <a:ext cx="5219700" cy="3962400"/>
          </a:xfrm>
          <a:prstGeom prst="rect">
            <a:avLst/>
          </a:prstGeom>
        </p:spPr>
      </p:pic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2396172" y="5526104"/>
            <a:ext cx="1676401" cy="874696"/>
          </a:xfrm>
          <a:prstGeom prst="wedgeRoundRectCallout">
            <a:avLst>
              <a:gd name="adj1" fmla="val 74339"/>
              <a:gd name="adj2" fmla="val -661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Accessing the field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228012" y="1639514"/>
            <a:ext cx="1828800" cy="822689"/>
          </a:xfrm>
          <a:prstGeom prst="wedgeRoundRectCallout">
            <a:avLst>
              <a:gd name="adj1" fmla="val -39507"/>
              <a:gd name="adj2" fmla="val 105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Parameter data type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9811477" y="2826557"/>
            <a:ext cx="1828800" cy="822689"/>
          </a:xfrm>
          <a:prstGeom prst="wedgeRoundRectCallout">
            <a:avLst>
              <a:gd name="adj1" fmla="val -87467"/>
              <a:gd name="adj2" fmla="val 50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 data type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10301694" y="4424944"/>
            <a:ext cx="1461436" cy="822689"/>
          </a:xfrm>
          <a:prstGeom prst="wedgeRoundRectCallout">
            <a:avLst>
              <a:gd name="adj1" fmla="val -105475"/>
              <a:gd name="adj2" fmla="val -522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Function name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9341352" y="5356926"/>
            <a:ext cx="1335006" cy="522823"/>
          </a:xfrm>
          <a:prstGeom prst="wedgeRoundRectCallout">
            <a:avLst>
              <a:gd name="adj1" fmla="val -86358"/>
              <a:gd name="adj2" fmla="val -109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Set title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6923945" y="5708823"/>
            <a:ext cx="1950575" cy="770914"/>
          </a:xfrm>
          <a:prstGeom prst="wedgeRoundRectCallout">
            <a:avLst>
              <a:gd name="adj1" fmla="val 27842"/>
              <a:gd name="adj2" fmla="val -75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 the object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689176" y="3016188"/>
            <a:ext cx="1455391" cy="912172"/>
          </a:xfrm>
          <a:prstGeom prst="wedgeRoundRectCallout">
            <a:avLst>
              <a:gd name="adj1" fmla="val -71728"/>
              <a:gd name="adj2" fmla="val 633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Function name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Twig</a:t>
            </a:r>
            <a:r>
              <a:rPr lang="en-US" dirty="0"/>
              <a:t> view engine to simplify generating HTML: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Views (Twig Templates)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96BAC-D42C-40E2-8BBB-369B4A24D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08" y="2205573"/>
            <a:ext cx="6689704" cy="4199856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456612" y="2516995"/>
            <a:ext cx="2286000" cy="972632"/>
          </a:xfrm>
          <a:prstGeom prst="wedgeRoundRectCallout">
            <a:avLst>
              <a:gd name="adj1" fmla="val -69361"/>
              <a:gd name="adj2" fmla="val 54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Twig syntax to print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151812" y="4231867"/>
            <a:ext cx="2133600" cy="599213"/>
          </a:xfrm>
          <a:prstGeom prst="wedgeRoundRectCallout">
            <a:avLst>
              <a:gd name="adj1" fmla="val -66353"/>
              <a:gd name="adj2" fmla="val 584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Twig syntax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9740" y="3439399"/>
            <a:ext cx="1981201" cy="578423"/>
          </a:xfrm>
          <a:prstGeom prst="wedgeRoundRectCallout">
            <a:avLst>
              <a:gd name="adj1" fmla="val 76427"/>
              <a:gd name="adj2" fmla="val -45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code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3763" y="3602132"/>
            <a:ext cx="2844249" cy="363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4794347" y="4994450"/>
            <a:ext cx="3205065" cy="382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2376768" y="2186883"/>
            <a:ext cx="4657724" cy="386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00C411-C0CC-4BA7-A24F-040CFE8ED297}"/>
              </a:ext>
            </a:extLst>
          </p:cNvPr>
          <p:cNvSpPr/>
          <p:nvPr/>
        </p:nvSpPr>
        <p:spPr>
          <a:xfrm>
            <a:off x="2376507" y="6004213"/>
            <a:ext cx="1889105" cy="382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70812" y="1752600"/>
            <a:ext cx="3084540" cy="656727"/>
          </a:xfrm>
          <a:prstGeom prst="wedgeRoundRectCallout">
            <a:avLst>
              <a:gd name="adj1" fmla="val -67288"/>
              <a:gd name="adj2" fmla="val 310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Twig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800" dirty="0">
                <a:solidFill>
                  <a:srgbClr val="FFFFFF"/>
                </a:solidFill>
              </a:rPr>
              <a:t> loop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 == functions called by accessing a specific URL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Controllers and 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78" y="3276600"/>
            <a:ext cx="9167534" cy="2905124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05120" y="2035071"/>
            <a:ext cx="2159767" cy="999928"/>
          </a:xfrm>
          <a:prstGeom prst="wedgeRoundRectCallout">
            <a:avLst>
              <a:gd name="adj1" fmla="val 11945"/>
              <a:gd name="adj2" fmla="val 925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Controller action route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99012" y="2394462"/>
            <a:ext cx="2286000" cy="635069"/>
          </a:xfrm>
          <a:prstGeom prst="wedgeRoundRectCallout">
            <a:avLst>
              <a:gd name="adj1" fmla="val -46707"/>
              <a:gd name="adj2" fmla="val 120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64045" y="2591018"/>
            <a:ext cx="1929589" cy="1044538"/>
          </a:xfrm>
          <a:prstGeom prst="wedgeRoundRectCallout">
            <a:avLst>
              <a:gd name="adj1" fmla="val 60872"/>
              <a:gd name="adj2" fmla="val 80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043450" y="3403600"/>
            <a:ext cx="2232112" cy="677681"/>
          </a:xfrm>
          <a:prstGeom prst="wedgeRoundRectCallout">
            <a:avLst>
              <a:gd name="adj1" fmla="val -68104"/>
              <a:gd name="adj2" fmla="val 505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Return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3828" y="4553340"/>
            <a:ext cx="9013371" cy="153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64044" y="4537789"/>
            <a:ext cx="1929589" cy="1044538"/>
          </a:xfrm>
          <a:prstGeom prst="wedgeRoundRectCallout">
            <a:avLst>
              <a:gd name="adj1" fmla="val 77560"/>
              <a:gd name="adj2" fmla="val 35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Controller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400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B780B-CFCB-4587-B100-B6F58B114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6F259-2484-4770-98E0-2D8A69728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69162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Composer – </a:t>
            </a:r>
            <a:r>
              <a:rPr lang="en-US" dirty="0">
                <a:hlinkClick r:id="rId2"/>
              </a:rPr>
              <a:t>https://getcomposer.org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Package (dependency) management tool for PHP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Like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dirty="0"/>
              <a:t>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</a:t>
            </a:r>
            <a:r>
              <a:rPr lang="en-US" dirty="0"/>
              <a:t>world</a:t>
            </a:r>
          </a:p>
          <a:p>
            <a:pPr>
              <a:lnSpc>
                <a:spcPct val="110000"/>
              </a:lnSpc>
            </a:pPr>
            <a:r>
              <a:rPr lang="en-US" dirty="0"/>
              <a:t>Installing and running Composer: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Run the installer from</a:t>
            </a:r>
            <a:br>
              <a:rPr lang="en-US" dirty="0"/>
            </a:br>
            <a:r>
              <a:rPr lang="en-US" dirty="0">
                <a:solidFill>
                  <a:prstClr val="white"/>
                </a:solidFill>
                <a:hlinkClick r:id="rId3"/>
              </a:rPr>
              <a:t>https://getcomposer.org/Composer-Setup.exe</a:t>
            </a:r>
            <a:endParaRPr lang="en-US" dirty="0"/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Run composer: </a:t>
            </a:r>
          </a:p>
          <a:p>
            <a:pPr>
              <a:lnSpc>
                <a:spcPct val="110000"/>
              </a:lnSpc>
            </a:pPr>
            <a:r>
              <a:rPr lang="en-US" noProof="1"/>
              <a:t>Packagist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https://packagist.org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Composer's official open-source package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C55A7-B9C0-42A0-83A7-87A3AC9A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Composer: Dependency Manager for PHP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C886F9B-5A7B-4AD7-9728-D7E380F51C84}"/>
              </a:ext>
            </a:extLst>
          </p:cNvPr>
          <p:cNvSpPr txBox="1">
            <a:spLocks/>
          </p:cNvSpPr>
          <p:nvPr/>
        </p:nvSpPr>
        <p:spPr>
          <a:xfrm>
            <a:off x="3884612" y="4774009"/>
            <a:ext cx="18288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composer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9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dirty="0"/>
              <a:t>Write a Symfony-based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</a:t>
            </a:r>
            <a:r>
              <a:rPr lang="en-US" dirty="0"/>
              <a:t> to calculate the result of two operands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multiplication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Simple Calculator Web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1485"/>
          <a:stretch/>
        </p:blipFill>
        <p:spPr>
          <a:xfrm>
            <a:off x="1091695" y="3184954"/>
            <a:ext cx="9929233" cy="32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307">
            <a:off x="5691140" y="953484"/>
            <a:ext cx="5480131" cy="28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Web Application with Symfony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1" name="Picture 4" descr="Image result for symfon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0170">
            <a:off x="1370012" y="9144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1485"/>
          <a:stretch/>
        </p:blipFill>
        <p:spPr>
          <a:xfrm>
            <a:off x="30464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268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MVC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Popular design pattern (architectural model)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Runs most of the Web</a:t>
            </a:r>
            <a:r>
              <a:rPr lang="bg-BG" sz="3000" dirty="0"/>
              <a:t> </a:t>
            </a:r>
            <a:r>
              <a:rPr lang="en-US" sz="3000" dirty="0"/>
              <a:t>apps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Code is organized into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Symfony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Web MVC framework for PHP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Establishes communication between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web application </a:t>
            </a:r>
            <a:r>
              <a:rPr lang="en-US" sz="3000" dirty="0"/>
              <a:t>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319604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ymfony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21" y="3886200"/>
            <a:ext cx="2469349" cy="246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73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PHP: MVC and </a:t>
            </a:r>
            <a:r>
              <a:rPr lang="en-US" dirty="0" err="1"/>
              <a:t>Symfony</a:t>
            </a:r>
            <a:r>
              <a:rPr lang="en-US" dirty="0"/>
              <a:t>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#tech-softuni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0162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MVC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Overview, Purpose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10531"/>
            <a:ext cx="6858000" cy="35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odel-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iew-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ontroller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MVC</a:t>
            </a:r>
            <a:r>
              <a:rPr lang="en-US" dirty="0"/>
              <a:t>) is a software architecture pattern</a:t>
            </a:r>
          </a:p>
          <a:p>
            <a:pPr>
              <a:lnSpc>
                <a:spcPct val="140000"/>
              </a:lnSpc>
            </a:pPr>
            <a:r>
              <a:rPr lang="en-US" dirty="0"/>
              <a:t>Originally formulated in the late 1970s by </a:t>
            </a:r>
            <a:r>
              <a:rPr lang="en-US" noProof="1"/>
              <a:t>Trygve Reenskaug</a:t>
            </a:r>
          </a:p>
          <a:p>
            <a:pPr>
              <a:lnSpc>
                <a:spcPct val="140000"/>
              </a:lnSpc>
            </a:pPr>
            <a:r>
              <a:rPr lang="en-US" dirty="0"/>
              <a:t>Code reusability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separation of concerns</a:t>
            </a:r>
          </a:p>
          <a:p>
            <a:pPr>
              <a:lnSpc>
                <a:spcPct val="140000"/>
              </a:lnSpc>
            </a:pPr>
            <a:r>
              <a:rPr lang="en-US" dirty="0"/>
              <a:t>Originally developed for desktop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Then adapted for internet applications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Model-View-Controller (MVC)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12" y="3048000"/>
            <a:ext cx="3428999" cy="33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5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4943306"/>
            <a:ext cx="8938472" cy="820600"/>
          </a:xfrm>
        </p:spPr>
        <p:txBody>
          <a:bodyPr/>
          <a:lstStyle/>
          <a:p>
            <a:r>
              <a:rPr lang="en-US" dirty="0"/>
              <a:t>The MVC Pattern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2412" y="5788744"/>
            <a:ext cx="8938472" cy="688256"/>
          </a:xfrm>
        </p:spPr>
        <p:txBody>
          <a:bodyPr/>
          <a:lstStyle/>
          <a:p>
            <a:r>
              <a:rPr lang="en-US" dirty="0"/>
              <a:t>Model-View-Controller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914400"/>
            <a:ext cx="3771899" cy="3658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51F20-1484-409F-8F17-A16A0FBD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914400"/>
            <a:ext cx="4981672" cy="35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5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 pattern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/>
              <a:t> independent components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 (data)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</a:t>
            </a:r>
            <a:r>
              <a:rPr lang="en-US" dirty="0"/>
              <a:t> layer (renders the UI)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 (logic)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/>
              <a:t>Implements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logic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Processes user request, performs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,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updates</a:t>
            </a:r>
            <a:r>
              <a:rPr lang="en-US" dirty="0"/>
              <a:t> the data model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invokes</a:t>
            </a:r>
            <a:r>
              <a:rPr lang="en-US" dirty="0"/>
              <a:t> a view to render some UI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057400"/>
            <a:ext cx="3231836" cy="3555020"/>
          </a:xfrm>
          <a:prstGeom prst="roundRect">
            <a:avLst>
              <a:gd name="adj" fmla="val 2458"/>
            </a:avLst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8968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that describes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we are working with</a:t>
            </a:r>
          </a:p>
          <a:p>
            <a:pPr>
              <a:lnSpc>
                <a:spcPct val="120000"/>
              </a:lnSpc>
            </a:pPr>
            <a:r>
              <a:rPr lang="en-US" dirty="0"/>
              <a:t>Rules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the data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manipulated</a:t>
            </a:r>
          </a:p>
          <a:p>
            <a:pPr>
              <a:lnSpc>
                <a:spcPct val="120000"/>
              </a:lnSpc>
            </a:pPr>
            <a:r>
              <a:rPr lang="en-US" dirty="0"/>
              <a:t>May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en-US" dirty="0"/>
              <a:t> rules</a:t>
            </a:r>
          </a:p>
          <a:p>
            <a:pPr>
              <a:lnSpc>
                <a:spcPct val="120000"/>
              </a:lnSpc>
            </a:pPr>
            <a:r>
              <a:rPr lang="en-US" dirty="0"/>
              <a:t>Often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encapsulates</a:t>
            </a:r>
            <a:r>
              <a:rPr lang="en-US" dirty="0"/>
              <a:t> data stored in </a:t>
            </a:r>
            <a:br>
              <a:rPr lang="en-US" dirty="0"/>
            </a:br>
            <a:r>
              <a:rPr lang="en-US" dirty="0"/>
              <a:t>a database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As well as code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data</a:t>
            </a:r>
          </a:p>
          <a:p>
            <a:pPr>
              <a:lnSpc>
                <a:spcPct val="12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Access Layer </a:t>
            </a:r>
            <a:r>
              <a:rPr lang="en-US" dirty="0"/>
              <a:t>of some kind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(Data)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2782132"/>
            <a:ext cx="4208984" cy="3466821"/>
          </a:xfrm>
          <a:prstGeom prst="roundRect">
            <a:avLst>
              <a:gd name="adj" fmla="val 1433"/>
            </a:avLst>
          </a:prstGeom>
        </p:spPr>
      </p:pic>
    </p:spTree>
    <p:extLst>
      <p:ext uri="{BB962C8B-B14F-4D97-AF65-F5344CB8AC3E}">
        <p14:creationId xmlns:p14="http://schemas.microsoft.com/office/powerpoint/2010/main" val="7586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Defines how the application’s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user interface </a:t>
            </a:r>
            <a:r>
              <a:rPr lang="en-US" sz="3200" dirty="0"/>
              <a:t>(UI) will be displayed</a:t>
            </a:r>
          </a:p>
          <a:p>
            <a:r>
              <a:rPr lang="en-US" sz="3200" dirty="0"/>
              <a:t>May support master 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layouts</a:t>
            </a:r>
            <a:r>
              <a:rPr lang="en-US" sz="3200" dirty="0"/>
              <a:t>) </a:t>
            </a:r>
          </a:p>
          <a:p>
            <a:r>
              <a:rPr lang="en-US" sz="3200" dirty="0"/>
              <a:t>May support sub-views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partial views </a:t>
            </a:r>
            <a:r>
              <a:rPr lang="en-US" sz="3200" dirty="0"/>
              <a:t>or controls)</a:t>
            </a:r>
          </a:p>
          <a:p>
            <a:r>
              <a:rPr lang="en-US" sz="3200" dirty="0"/>
              <a:t>May 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sz="3200" dirty="0"/>
              <a:t>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dynamically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generate</a:t>
            </a:r>
            <a:r>
              <a:rPr lang="en-US" sz="3200" dirty="0"/>
              <a:t> 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(UI)</a:t>
            </a:r>
          </a:p>
        </p:txBody>
      </p:sp>
      <p:pic>
        <p:nvPicPr>
          <p:cNvPr id="7" name="Picture 2" descr="UI">
            <a:extLst>
              <a:ext uri="{FF2B5EF4-FFF2-40B4-BE49-F238E27FC236}">
                <a16:creationId xmlns:a16="http://schemas.microsoft.com/office/drawing/2014/main" id="{157B5ACD-89A9-4EE8-9CEE-A5695E8D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4024653"/>
            <a:ext cx="2191093" cy="21910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form icon">
            <a:extLst>
              <a:ext uri="{FF2B5EF4-FFF2-40B4-BE49-F238E27FC236}">
                <a16:creationId xmlns:a16="http://schemas.microsoft.com/office/drawing/2014/main" id="{98C88D39-EEEF-4AF2-8136-DE471432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114800"/>
            <a:ext cx="2258192" cy="212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83EE5-A03C-4134-86B3-BB69B1D0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46" y="4054008"/>
            <a:ext cx="2776692" cy="21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9134</TotalTime>
  <Words>1173</Words>
  <Application>Microsoft Office PowerPoint</Application>
  <PresentationFormat>Custom</PresentationFormat>
  <Paragraphs>249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PHP: MVC and Symfony</vt:lpstr>
      <vt:lpstr>Contents</vt:lpstr>
      <vt:lpstr>Have a Question?</vt:lpstr>
      <vt:lpstr>MVC</vt:lpstr>
      <vt:lpstr>Model-View-Controller (MVC)</vt:lpstr>
      <vt:lpstr>The MVC Pattern</vt:lpstr>
      <vt:lpstr>The MVC Pattern</vt:lpstr>
      <vt:lpstr>Model (Data)</vt:lpstr>
      <vt:lpstr>View (UI)</vt:lpstr>
      <vt:lpstr>Controller (Logic)</vt:lpstr>
      <vt:lpstr>The MVC Pattern (in Web Apps)</vt:lpstr>
      <vt:lpstr>MVC Workflow (in Web Apps)</vt:lpstr>
      <vt:lpstr>Example: Forum</vt:lpstr>
      <vt:lpstr>Example: Forum (2)</vt:lpstr>
      <vt:lpstr>Symfony Framework</vt:lpstr>
      <vt:lpstr>What is Symfony?</vt:lpstr>
      <vt:lpstr>Installing and Running Symfony</vt:lpstr>
      <vt:lpstr>Symfony App Structure</vt:lpstr>
      <vt:lpstr>Annotations in Symfony</vt:lpstr>
      <vt:lpstr>Doctrine Entities (Models in Symfony)</vt:lpstr>
      <vt:lpstr>Symfony Entities: Fields</vt:lpstr>
      <vt:lpstr>Symfony Entities: Properties</vt:lpstr>
      <vt:lpstr>Symfony Views (Twig Templates)</vt:lpstr>
      <vt:lpstr>Symfony Controllers and Actions</vt:lpstr>
      <vt:lpstr>Composer: Dependency Manager for PHP</vt:lpstr>
      <vt:lpstr>Problem: Simple Calculator Web Application</vt:lpstr>
      <vt:lpstr>Web Application with Symfony</vt:lpstr>
      <vt:lpstr>Summary</vt:lpstr>
      <vt:lpstr>PHP: MVC and Symfony Overview</vt:lpstr>
      <vt:lpstr>License</vt:lpstr>
      <vt:lpstr>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PHP: MVC and Symfony Overview</dc:title>
  <dc:subject>PHP, MVC, Symfony, programming, code, web development</dc:subject>
  <dc:creator>Software University Foundation</dc:creator>
  <cp:keywords>PHP, MVC, Symfony, programming, code, web development</cp:keywords>
  <dc:description>https://softuni.bg/courses/software-technologies</dc:description>
  <cp:lastModifiedBy>Svetlin Nakov</cp:lastModifiedBy>
  <cp:revision>315</cp:revision>
  <dcterms:created xsi:type="dcterms:W3CDTF">2014-01-02T17:00:34Z</dcterms:created>
  <dcterms:modified xsi:type="dcterms:W3CDTF">2017-11-22T11:40:31Z</dcterms:modified>
  <cp:category>PHP, MVC, Symfony, programming, code, web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